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87" r:id="rId2"/>
    <p:sldId id="256" r:id="rId3"/>
    <p:sldId id="296" r:id="rId4"/>
    <p:sldId id="297" r:id="rId5"/>
    <p:sldId id="298" r:id="rId6"/>
    <p:sldId id="288" r:id="rId7"/>
    <p:sldId id="278" r:id="rId8"/>
    <p:sldId id="279" r:id="rId9"/>
    <p:sldId id="281" r:id="rId10"/>
    <p:sldId id="282" r:id="rId11"/>
    <p:sldId id="280" r:id="rId12"/>
    <p:sldId id="259" r:id="rId13"/>
    <p:sldId id="269" r:id="rId14"/>
    <p:sldId id="268" r:id="rId15"/>
    <p:sldId id="270" r:id="rId16"/>
    <p:sldId id="271" r:id="rId17"/>
    <p:sldId id="266" r:id="rId18"/>
    <p:sldId id="267" r:id="rId19"/>
    <p:sldId id="272" r:id="rId20"/>
    <p:sldId id="273" r:id="rId21"/>
    <p:sldId id="274" r:id="rId22"/>
    <p:sldId id="275" r:id="rId23"/>
    <p:sldId id="276" r:id="rId24"/>
    <p:sldId id="277" r:id="rId25"/>
    <p:sldId id="294" r:id="rId26"/>
    <p:sldId id="2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83" autoAdjust="0"/>
  </p:normalViewPr>
  <p:slideViewPr>
    <p:cSldViewPr>
      <p:cViewPr varScale="1">
        <p:scale>
          <a:sx n="77" d="100"/>
          <a:sy n="77" d="100"/>
        </p:scale>
        <p:origin x="106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2D0ACA-BC2A-4F74-9C4C-FE4FDC1259DE}" type="datetimeFigureOut">
              <a:rPr lang="en-US" smtClean="0"/>
              <a:t>1/29/2019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DCB8D8-FBBC-4F4B-BBC9-8BD5A6DFEE4C}" type="slidenum">
              <a:rPr lang="en-US" smtClean="0"/>
              <a:t>‹#›</a:t>
            </a:fld>
            <a:endParaRPr lang="en-US"/>
          </a:p>
        </p:txBody>
      </p:sp>
    </p:spTree>
    <p:extLst>
      <p:ext uri="{BB962C8B-B14F-4D97-AF65-F5344CB8AC3E}">
        <p14:creationId xmlns:p14="http://schemas.microsoft.com/office/powerpoint/2010/main" val="797431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CB8D8-FBBC-4F4B-BBC9-8BD5A6DFEE4C}" type="slidenum">
              <a:rPr lang="en-US" smtClean="0"/>
              <a:t>1</a:t>
            </a:fld>
            <a:endParaRPr lang="en-US"/>
          </a:p>
        </p:txBody>
      </p:sp>
    </p:spTree>
    <p:extLst>
      <p:ext uri="{BB962C8B-B14F-4D97-AF65-F5344CB8AC3E}">
        <p14:creationId xmlns:p14="http://schemas.microsoft.com/office/powerpoint/2010/main" val="313658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map tell us about the women’s rights?  </a:t>
            </a:r>
          </a:p>
        </p:txBody>
      </p:sp>
      <p:sp>
        <p:nvSpPr>
          <p:cNvPr id="4" name="Slide Number Placeholder 3"/>
          <p:cNvSpPr>
            <a:spLocks noGrp="1"/>
          </p:cNvSpPr>
          <p:nvPr>
            <p:ph type="sldNum" sz="quarter" idx="5"/>
          </p:nvPr>
        </p:nvSpPr>
        <p:spPr/>
        <p:txBody>
          <a:bodyPr/>
          <a:lstStyle/>
          <a:p>
            <a:fld id="{FDDCB8D8-FBBC-4F4B-BBC9-8BD5A6DFEE4C}" type="slidenum">
              <a:rPr lang="en-US" smtClean="0"/>
              <a:t>16</a:t>
            </a:fld>
            <a:endParaRPr lang="en-US"/>
          </a:p>
        </p:txBody>
      </p:sp>
    </p:spTree>
    <p:extLst>
      <p:ext uri="{BB962C8B-B14F-4D97-AF65-F5344CB8AC3E}">
        <p14:creationId xmlns:p14="http://schemas.microsoft.com/office/powerpoint/2010/main" val="760331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Horace Mann will push forward the thought that children should be in school.  During the progressive era, this is idea is further solidified with the passage of the Child Labor Laws, which restrict the age, hours, and times that minors can work.</a:t>
            </a:r>
          </a:p>
          <a:p>
            <a:r>
              <a:rPr lang="en-US" dirty="0"/>
              <a:t>Higher education was still reserved primarily for white males.  When women did go to college, which was more common now, it was to primarily locate themselves a husband.  Once they were married, it was expected that they would then quit going to school.  This mentality will really not change until the late 1960’s.  </a:t>
            </a:r>
          </a:p>
        </p:txBody>
      </p:sp>
      <p:sp>
        <p:nvSpPr>
          <p:cNvPr id="4" name="Slide Number Placeholder 3"/>
          <p:cNvSpPr>
            <a:spLocks noGrp="1"/>
          </p:cNvSpPr>
          <p:nvPr>
            <p:ph type="sldNum" sz="quarter" idx="5"/>
          </p:nvPr>
        </p:nvSpPr>
        <p:spPr/>
        <p:txBody>
          <a:bodyPr/>
          <a:lstStyle/>
          <a:p>
            <a:fld id="{FDDCB8D8-FBBC-4F4B-BBC9-8BD5A6DFEE4C}" type="slidenum">
              <a:rPr lang="en-US" smtClean="0"/>
              <a:t>17</a:t>
            </a:fld>
            <a:endParaRPr lang="en-US"/>
          </a:p>
        </p:txBody>
      </p:sp>
    </p:spTree>
    <p:extLst>
      <p:ext uri="{BB962C8B-B14F-4D97-AF65-F5344CB8AC3E}">
        <p14:creationId xmlns:p14="http://schemas.microsoft.com/office/powerpoint/2010/main" val="2014159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1886 – The Statue Liberty was placed in New York City, it was a gift from the French</a:t>
            </a:r>
          </a:p>
          <a:p>
            <a:r>
              <a:rPr lang="en-US" dirty="0"/>
              <a:t>It was in eyes view of what would later be Ellis Island </a:t>
            </a:r>
          </a:p>
        </p:txBody>
      </p:sp>
      <p:sp>
        <p:nvSpPr>
          <p:cNvPr id="4" name="Slide Number Placeholder 3"/>
          <p:cNvSpPr>
            <a:spLocks noGrp="1"/>
          </p:cNvSpPr>
          <p:nvPr>
            <p:ph type="sldNum" sz="quarter" idx="10"/>
          </p:nvPr>
        </p:nvSpPr>
        <p:spPr/>
        <p:txBody>
          <a:bodyPr/>
          <a:lstStyle/>
          <a:p>
            <a:fld id="{FDDCB8D8-FBBC-4F4B-BBC9-8BD5A6DFEE4C}" type="slidenum">
              <a:rPr lang="en-US" smtClean="0"/>
              <a:t>20</a:t>
            </a:fld>
            <a:endParaRPr lang="en-US"/>
          </a:p>
        </p:txBody>
      </p:sp>
    </p:spTree>
    <p:extLst>
      <p:ext uri="{BB962C8B-B14F-4D97-AF65-F5344CB8AC3E}">
        <p14:creationId xmlns:p14="http://schemas.microsoft.com/office/powerpoint/2010/main" val="2718732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“Melting Pot” – you all ‘melt’ together to become one (Americanization)</a:t>
            </a:r>
          </a:p>
          <a:p>
            <a:r>
              <a:rPr lang="en-US" dirty="0"/>
              <a:t>“Salad Bowl” – a bunch of things come together to create something really good </a:t>
            </a:r>
          </a:p>
        </p:txBody>
      </p:sp>
      <p:sp>
        <p:nvSpPr>
          <p:cNvPr id="4" name="Slide Number Placeholder 3"/>
          <p:cNvSpPr>
            <a:spLocks noGrp="1"/>
          </p:cNvSpPr>
          <p:nvPr>
            <p:ph type="sldNum" sz="quarter" idx="10"/>
          </p:nvPr>
        </p:nvSpPr>
        <p:spPr/>
        <p:txBody>
          <a:bodyPr/>
          <a:lstStyle/>
          <a:p>
            <a:fld id="{FDDCB8D8-FBBC-4F4B-BBC9-8BD5A6DFEE4C}" type="slidenum">
              <a:rPr lang="en-US" smtClean="0"/>
              <a:t>24</a:t>
            </a:fld>
            <a:endParaRPr lang="en-US"/>
          </a:p>
        </p:txBody>
      </p:sp>
    </p:spTree>
    <p:extLst>
      <p:ext uri="{BB962C8B-B14F-4D97-AF65-F5344CB8AC3E}">
        <p14:creationId xmlns:p14="http://schemas.microsoft.com/office/powerpoint/2010/main" val="115440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video is 9 minutes long, you will need to make sure you space yourself with the facts.  Get the headphones from Mrs. Zuniga, they are in the back cabinet in a red bag.  </a:t>
            </a:r>
          </a:p>
        </p:txBody>
      </p:sp>
      <p:sp>
        <p:nvSpPr>
          <p:cNvPr id="4" name="Slide Number Placeholder 3"/>
          <p:cNvSpPr>
            <a:spLocks noGrp="1"/>
          </p:cNvSpPr>
          <p:nvPr>
            <p:ph type="sldNum" sz="quarter" idx="5"/>
          </p:nvPr>
        </p:nvSpPr>
        <p:spPr/>
        <p:txBody>
          <a:bodyPr/>
          <a:lstStyle/>
          <a:p>
            <a:fld id="{FDDCB8D8-FBBC-4F4B-BBC9-8BD5A6DFEE4C}" type="slidenum">
              <a:rPr lang="en-US" smtClean="0"/>
              <a:t>3</a:t>
            </a:fld>
            <a:endParaRPr lang="en-US"/>
          </a:p>
        </p:txBody>
      </p:sp>
    </p:spTree>
    <p:extLst>
      <p:ext uri="{BB962C8B-B14F-4D97-AF65-F5344CB8AC3E}">
        <p14:creationId xmlns:p14="http://schemas.microsoft.com/office/powerpoint/2010/main" val="324956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is directly linked on the website.</a:t>
            </a:r>
          </a:p>
        </p:txBody>
      </p:sp>
      <p:sp>
        <p:nvSpPr>
          <p:cNvPr id="4" name="Slide Number Placeholder 3"/>
          <p:cNvSpPr>
            <a:spLocks noGrp="1"/>
          </p:cNvSpPr>
          <p:nvPr>
            <p:ph type="sldNum" sz="quarter" idx="5"/>
          </p:nvPr>
        </p:nvSpPr>
        <p:spPr/>
        <p:txBody>
          <a:bodyPr/>
          <a:lstStyle/>
          <a:p>
            <a:fld id="{FDDCB8D8-FBBC-4F4B-BBC9-8BD5A6DFEE4C}" type="slidenum">
              <a:rPr lang="en-US" smtClean="0"/>
              <a:t>4</a:t>
            </a:fld>
            <a:endParaRPr lang="en-US"/>
          </a:p>
        </p:txBody>
      </p:sp>
    </p:spTree>
    <p:extLst>
      <p:ext uri="{BB962C8B-B14F-4D97-AF65-F5344CB8AC3E}">
        <p14:creationId xmlns:p14="http://schemas.microsoft.com/office/powerpoint/2010/main" val="3452150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working through the document in the power point, you will want to reference this prompt in the section “how does this document answer the prompt”.  I would suggest that you write it down on a separate sheet of paper.  </a:t>
            </a:r>
          </a:p>
        </p:txBody>
      </p:sp>
      <p:sp>
        <p:nvSpPr>
          <p:cNvPr id="4" name="Slide Number Placeholder 3"/>
          <p:cNvSpPr>
            <a:spLocks noGrp="1"/>
          </p:cNvSpPr>
          <p:nvPr>
            <p:ph type="sldNum" sz="quarter" idx="5"/>
          </p:nvPr>
        </p:nvSpPr>
        <p:spPr/>
        <p:txBody>
          <a:bodyPr/>
          <a:lstStyle/>
          <a:p>
            <a:fld id="{FDDCB8D8-FBBC-4F4B-BBC9-8BD5A6DFEE4C}" type="slidenum">
              <a:rPr lang="en-US" smtClean="0"/>
              <a:t>5</a:t>
            </a:fld>
            <a:endParaRPr lang="en-US"/>
          </a:p>
        </p:txBody>
      </p:sp>
    </p:spTree>
    <p:extLst>
      <p:ext uri="{BB962C8B-B14F-4D97-AF65-F5344CB8AC3E}">
        <p14:creationId xmlns:p14="http://schemas.microsoft.com/office/powerpoint/2010/main" val="3770140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Big Business and political machines ARE NOT the same thing.  Political machines have political implications, while big business in more economic.  Big Business does corrupt government officials.  However, Political machines, are the corrupted government officials.  They can their power directly from the less fortunate.  Specifically, the immigrant populations.  </a:t>
            </a:r>
          </a:p>
        </p:txBody>
      </p:sp>
      <p:sp>
        <p:nvSpPr>
          <p:cNvPr id="4" name="Slide Number Placeholder 3"/>
          <p:cNvSpPr>
            <a:spLocks noGrp="1"/>
          </p:cNvSpPr>
          <p:nvPr>
            <p:ph type="sldNum" sz="quarter" idx="5"/>
          </p:nvPr>
        </p:nvSpPr>
        <p:spPr/>
        <p:txBody>
          <a:bodyPr/>
          <a:lstStyle/>
          <a:p>
            <a:fld id="{FDDCB8D8-FBBC-4F4B-BBC9-8BD5A6DFEE4C}" type="slidenum">
              <a:rPr lang="en-US" smtClean="0"/>
              <a:t>6</a:t>
            </a:fld>
            <a:endParaRPr lang="en-US"/>
          </a:p>
        </p:txBody>
      </p:sp>
    </p:spTree>
    <p:extLst>
      <p:ext uri="{BB962C8B-B14F-4D97-AF65-F5344CB8AC3E}">
        <p14:creationId xmlns:p14="http://schemas.microsoft.com/office/powerpoint/2010/main" val="2316634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settlement house was to provide immigrants with a place to “settle”.  It was like a transitioning house or what we would call a half way house today.  In these houses, immigrants were provided with food, clothing, a place to sleep.  They were given medical care.  Additionally they were provided with minimal educational skills so that they could find jobs.  </a:t>
            </a:r>
          </a:p>
          <a:p>
            <a:endParaRPr lang="en-US" dirty="0"/>
          </a:p>
          <a:p>
            <a:r>
              <a:rPr lang="en-US" dirty="0"/>
              <a:t>We have talked about the impact of industrialization before.  In our thesis prep last class.  Take a moment to think about in what ways industrialization create problems.  You need to provide at least 3 examples, and explain, on  your response form.  </a:t>
            </a:r>
          </a:p>
        </p:txBody>
      </p:sp>
      <p:sp>
        <p:nvSpPr>
          <p:cNvPr id="4" name="Slide Number Placeholder 3"/>
          <p:cNvSpPr>
            <a:spLocks noGrp="1"/>
          </p:cNvSpPr>
          <p:nvPr>
            <p:ph type="sldNum" sz="quarter" idx="5"/>
          </p:nvPr>
        </p:nvSpPr>
        <p:spPr/>
        <p:txBody>
          <a:bodyPr/>
          <a:lstStyle/>
          <a:p>
            <a:fld id="{FDDCB8D8-FBBC-4F4B-BBC9-8BD5A6DFEE4C}" type="slidenum">
              <a:rPr lang="en-US" smtClean="0"/>
              <a:t>12</a:t>
            </a:fld>
            <a:endParaRPr lang="en-US"/>
          </a:p>
        </p:txBody>
      </p:sp>
    </p:spTree>
    <p:extLst>
      <p:ext uri="{BB962C8B-B14F-4D97-AF65-F5344CB8AC3E}">
        <p14:creationId xmlns:p14="http://schemas.microsoft.com/office/powerpoint/2010/main" val="406974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women are beginning to move away from the mentality that there sole purpose is to have children and be a wife.  The 19</a:t>
            </a:r>
            <a:r>
              <a:rPr lang="en-US" baseline="30000" dirty="0"/>
              <a:t>th</a:t>
            </a:r>
            <a:r>
              <a:rPr lang="en-US" dirty="0"/>
              <a:t> amendment is just a hop skip and a jump away.  </a:t>
            </a:r>
          </a:p>
        </p:txBody>
      </p:sp>
      <p:sp>
        <p:nvSpPr>
          <p:cNvPr id="4" name="Slide Number Placeholder 3"/>
          <p:cNvSpPr>
            <a:spLocks noGrp="1"/>
          </p:cNvSpPr>
          <p:nvPr>
            <p:ph type="sldNum" sz="quarter" idx="5"/>
          </p:nvPr>
        </p:nvSpPr>
        <p:spPr/>
        <p:txBody>
          <a:bodyPr/>
          <a:lstStyle/>
          <a:p>
            <a:fld id="{FDDCB8D8-FBBC-4F4B-BBC9-8BD5A6DFEE4C}" type="slidenum">
              <a:rPr lang="en-US" smtClean="0"/>
              <a:t>13</a:t>
            </a:fld>
            <a:endParaRPr lang="en-US"/>
          </a:p>
        </p:txBody>
      </p:sp>
    </p:spTree>
    <p:extLst>
      <p:ext uri="{BB962C8B-B14F-4D97-AF65-F5344CB8AC3E}">
        <p14:creationId xmlns:p14="http://schemas.microsoft.com/office/powerpoint/2010/main" val="1751213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image say about the growing beliefs of women during this time?</a:t>
            </a:r>
          </a:p>
        </p:txBody>
      </p:sp>
      <p:sp>
        <p:nvSpPr>
          <p:cNvPr id="4" name="Slide Number Placeholder 3"/>
          <p:cNvSpPr>
            <a:spLocks noGrp="1"/>
          </p:cNvSpPr>
          <p:nvPr>
            <p:ph type="sldNum" sz="quarter" idx="5"/>
          </p:nvPr>
        </p:nvSpPr>
        <p:spPr/>
        <p:txBody>
          <a:bodyPr/>
          <a:lstStyle/>
          <a:p>
            <a:fld id="{FDDCB8D8-FBBC-4F4B-BBC9-8BD5A6DFEE4C}" type="slidenum">
              <a:rPr lang="en-US" smtClean="0"/>
              <a:t>14</a:t>
            </a:fld>
            <a:endParaRPr lang="en-US"/>
          </a:p>
        </p:txBody>
      </p:sp>
    </p:spTree>
    <p:extLst>
      <p:ext uri="{BB962C8B-B14F-4D97-AF65-F5344CB8AC3E}">
        <p14:creationId xmlns:p14="http://schemas.microsoft.com/office/powerpoint/2010/main" val="2153577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trends in the graph.  What d you see happening over time?  In more modern times?</a:t>
            </a:r>
          </a:p>
        </p:txBody>
      </p:sp>
      <p:sp>
        <p:nvSpPr>
          <p:cNvPr id="4" name="Slide Number Placeholder 3"/>
          <p:cNvSpPr>
            <a:spLocks noGrp="1"/>
          </p:cNvSpPr>
          <p:nvPr>
            <p:ph type="sldNum" sz="quarter" idx="5"/>
          </p:nvPr>
        </p:nvSpPr>
        <p:spPr/>
        <p:txBody>
          <a:bodyPr/>
          <a:lstStyle/>
          <a:p>
            <a:fld id="{FDDCB8D8-FBBC-4F4B-BBC9-8BD5A6DFEE4C}" type="slidenum">
              <a:rPr lang="en-US" smtClean="0"/>
              <a:t>15</a:t>
            </a:fld>
            <a:endParaRPr lang="en-US"/>
          </a:p>
        </p:txBody>
      </p:sp>
    </p:spTree>
    <p:extLst>
      <p:ext uri="{BB962C8B-B14F-4D97-AF65-F5344CB8AC3E}">
        <p14:creationId xmlns:p14="http://schemas.microsoft.com/office/powerpoint/2010/main" val="4283356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ctrTitle"/>
          </p:nvPr>
        </p:nvSpPr>
        <p:spPr>
          <a:xfrm>
            <a:off x="3962399" y="1964267"/>
            <a:ext cx="7197727"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4"/>
            <a:ext cx="7197727"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9" y="5870577"/>
            <a:ext cx="1600200" cy="377825"/>
          </a:xfrm>
        </p:spPr>
        <p:txBody>
          <a:bodyPr/>
          <a:lstStyle/>
          <a:p>
            <a:fld id="{0288D8A7-D4D1-4DAA-89E5-4551D7C13A11}" type="datetimeFigureOut">
              <a:rPr lang="en-US" smtClean="0"/>
              <a:t>1/29/2019</a:t>
            </a:fld>
            <a:endParaRPr lang="en-US"/>
          </a:p>
        </p:txBody>
      </p:sp>
      <p:sp>
        <p:nvSpPr>
          <p:cNvPr id="5" name="Footer Placeholder 4"/>
          <p:cNvSpPr>
            <a:spLocks noGrp="1"/>
          </p:cNvSpPr>
          <p:nvPr>
            <p:ph type="ftr" sz="quarter" idx="11"/>
          </p:nvPr>
        </p:nvSpPr>
        <p:spPr>
          <a:xfrm>
            <a:off x="3962399" y="5870577"/>
            <a:ext cx="4893959" cy="377825"/>
          </a:xfrm>
        </p:spPr>
        <p:txBody>
          <a:bodyPr/>
          <a:lstStyle/>
          <a:p>
            <a:endParaRPr lang="en-US"/>
          </a:p>
        </p:txBody>
      </p:sp>
      <p:sp>
        <p:nvSpPr>
          <p:cNvPr id="6" name="Slide Number Placeholder 5"/>
          <p:cNvSpPr>
            <a:spLocks noGrp="1"/>
          </p:cNvSpPr>
          <p:nvPr>
            <p:ph type="sldNum" sz="quarter" idx="12"/>
          </p:nvPr>
        </p:nvSpPr>
        <p:spPr>
          <a:xfrm>
            <a:off x="10608959" y="5870577"/>
            <a:ext cx="551167" cy="377825"/>
          </a:xfrm>
        </p:spPr>
        <p:txBody>
          <a:bodyPr/>
          <a:lstStyle/>
          <a:p>
            <a:fld id="{658C1242-64E9-4446-B1FC-A287C5914F3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1"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1"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88D8A7-D4D1-4DAA-89E5-4551D7C13A11}"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C1242-64E9-4446-B1FC-A287C5914F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609603"/>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88D8A7-D4D1-4DAA-89E5-4551D7C13A11}"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C1242-64E9-4446-B1FC-A287C5914F3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9" y="609603"/>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6"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88D8A7-D4D1-4DAA-89E5-4551D7C13A11}"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C1242-64E9-4446-B1FC-A287C5914F3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4"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7"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88D8A7-D4D1-4DAA-89E5-4551D7C13A11}"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C1242-64E9-4446-B1FC-A287C5914F3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9" y="609603"/>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1"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88D8A7-D4D1-4DAA-89E5-4551D7C13A11}"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C1242-64E9-4446-B1FC-A287C5914F32}"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609603"/>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2"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1"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88D8A7-D4D1-4DAA-89E5-4551D7C13A11}"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C1242-64E9-4446-B1FC-A287C5914F32}"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8D8A7-D4D1-4DAA-89E5-4551D7C13A11}"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C1242-64E9-4446-B1FC-A287C5914F32}" type="slidenum">
              <a:rPr lang="en-US" smtClean="0"/>
              <a:t>‹#›</a:t>
            </a:fld>
            <a:endParaRPr lang="en-US"/>
          </a:p>
        </p:txBody>
      </p:sp>
      <p:sp>
        <p:nvSpPr>
          <p:cNvPr id="8" name="Title 1"/>
          <p:cNvSpPr>
            <a:spLocks noGrp="1"/>
          </p:cNvSpPr>
          <p:nvPr>
            <p:ph type="title"/>
          </p:nvPr>
        </p:nvSpPr>
        <p:spPr>
          <a:xfrm>
            <a:off x="685802" y="609602"/>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Vertical Title 1"/>
          <p:cNvSpPr>
            <a:spLocks noGrp="1"/>
          </p:cNvSpPr>
          <p:nvPr>
            <p:ph type="title" orient="vert"/>
          </p:nvPr>
        </p:nvSpPr>
        <p:spPr>
          <a:xfrm>
            <a:off x="8658675" y="609601"/>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1"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8D8A7-D4D1-4DAA-89E5-4551D7C13A11}"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C1242-64E9-4446-B1FC-A287C5914F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2" y="609602"/>
            <a:ext cx="10131425" cy="990599"/>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85802" y="1600200"/>
            <a:ext cx="10131425" cy="4191001"/>
          </a:xfrm>
        </p:spPr>
        <p:txBody>
          <a:bodyPr anchor="t" anchorCtr="0">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288D8A7-D4D1-4DAA-89E5-4551D7C13A11}"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C1242-64E9-4446-B1FC-A287C5914F3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88D8A7-D4D1-4DAA-89E5-4551D7C13A11}"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C1242-64E9-4446-B1FC-A287C5914F3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5"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9"/>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88D8A7-D4D1-4DAA-89E5-4551D7C13A11}"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C1242-64E9-4446-B1FC-A287C5914F3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5"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4"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5"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88D8A7-D4D1-4DAA-89E5-4551D7C13A11}"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C1242-64E9-4446-B1FC-A287C5914F3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88D8A7-D4D1-4DAA-89E5-4551D7C13A11}"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8C1242-64E9-4446-B1FC-A287C5914F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Date Placeholder 1"/>
          <p:cNvSpPr>
            <a:spLocks noGrp="1"/>
          </p:cNvSpPr>
          <p:nvPr>
            <p:ph type="dt" sz="half" idx="10"/>
          </p:nvPr>
        </p:nvSpPr>
        <p:spPr/>
        <p:txBody>
          <a:bodyPr/>
          <a:lstStyle/>
          <a:p>
            <a:fld id="{0288D8A7-D4D1-4DAA-89E5-4551D7C13A11}"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8C1242-64E9-4446-B1FC-A287C5914F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7"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88D8A7-D4D1-4DAA-89E5-4551D7C13A11}"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C1242-64E9-4446-B1FC-A287C5914F3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4" y="914400"/>
            <a:ext cx="3280975"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88D8A7-D4D1-4DAA-89E5-4551D7C13A11}"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C1242-64E9-4446-B1FC-A287C5914F3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2" y="609602"/>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2" y="2142069"/>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7"/>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88D8A7-D4D1-4DAA-89E5-4551D7C13A11}" type="datetimeFigureOut">
              <a:rPr lang="en-US" smtClean="0"/>
              <a:t>1/29/2019</a:t>
            </a:fld>
            <a:endParaRPr lang="en-US"/>
          </a:p>
        </p:txBody>
      </p:sp>
      <p:sp>
        <p:nvSpPr>
          <p:cNvPr id="5" name="Footer Placeholder 4"/>
          <p:cNvSpPr>
            <a:spLocks noGrp="1"/>
          </p:cNvSpPr>
          <p:nvPr>
            <p:ph type="ftr" sz="quarter" idx="3"/>
          </p:nvPr>
        </p:nvSpPr>
        <p:spPr>
          <a:xfrm>
            <a:off x="685801" y="5870577"/>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2" y="5870577"/>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58C1242-64E9-4446-B1FC-A287C5914F3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youtube.com/watch?v=yibNEcn-4y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YildL_ilQFY&amp;t=328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2" y="1447800"/>
            <a:ext cx="10820398" cy="4572000"/>
          </a:xfrm>
        </p:spPr>
        <p:txBody>
          <a:bodyPr>
            <a:normAutofit fontScale="92500" lnSpcReduction="10000"/>
          </a:bodyPr>
          <a:lstStyle/>
          <a:p>
            <a:r>
              <a:rPr lang="en-US" sz="4400" dirty="0">
                <a:latin typeface="Times New Roman" panose="02020603050405020304" pitchFamily="18" charset="0"/>
                <a:cs typeface="Times New Roman" panose="02020603050405020304" pitchFamily="18" charset="0"/>
              </a:rPr>
              <a:t>Get the 5 sheets of paper off of the computer cart</a:t>
            </a:r>
          </a:p>
          <a:p>
            <a:r>
              <a:rPr lang="en-US" sz="4400" dirty="0">
                <a:latin typeface="Times New Roman" panose="02020603050405020304" pitchFamily="18" charset="0"/>
                <a:cs typeface="Times New Roman" panose="02020603050405020304" pitchFamily="18" charset="0"/>
              </a:rPr>
              <a:t>Turn in your </a:t>
            </a:r>
            <a:r>
              <a:rPr lang="en-US" sz="4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Document Analysis Sheet and Document Analysis Questions </a:t>
            </a:r>
          </a:p>
          <a:p>
            <a:r>
              <a:rPr lang="en-US" sz="4400" dirty="0">
                <a:latin typeface="Times New Roman" panose="02020603050405020304" pitchFamily="18" charset="0"/>
                <a:cs typeface="Times New Roman" panose="02020603050405020304" pitchFamily="18" charset="0"/>
              </a:rPr>
              <a:t>Grab a Chromebook</a:t>
            </a:r>
          </a:p>
          <a:p>
            <a:r>
              <a:rPr lang="en-US" sz="4400" dirty="0">
                <a:latin typeface="Times New Roman" panose="02020603050405020304" pitchFamily="18" charset="0"/>
                <a:cs typeface="Times New Roman" panose="02020603050405020304" pitchFamily="18" charset="0"/>
              </a:rPr>
              <a:t>Turn in </a:t>
            </a:r>
            <a:r>
              <a:rPr lang="en-US" sz="4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Play posit – Immigration </a:t>
            </a:r>
          </a:p>
          <a:p>
            <a:r>
              <a:rPr lang="en-US" sz="4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should be THREE stacks on the bookshelf.  </a:t>
            </a:r>
            <a:endParaRPr lang="en-US" sz="4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EA0BC70A-7699-4FC4-B932-A7D7697DA86E}"/>
              </a:ext>
            </a:extLst>
          </p:cNvPr>
          <p:cNvSpPr>
            <a:spLocks noGrp="1"/>
          </p:cNvSpPr>
          <p:nvPr>
            <p:ph type="title"/>
          </p:nvPr>
        </p:nvSpPr>
        <p:spPr>
          <a:xfrm>
            <a:off x="457200" y="342900"/>
            <a:ext cx="10131425" cy="990599"/>
          </a:xfrm>
        </p:spPr>
        <p:txBody>
          <a:bodyPr>
            <a:normAutofit/>
          </a:bodyPr>
          <a:lstStyle/>
          <a:p>
            <a:r>
              <a:rPr lang="en-US" sz="5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Directions </a:t>
            </a:r>
          </a:p>
        </p:txBody>
      </p:sp>
    </p:spTree>
    <p:extLst>
      <p:ext uri="{BB962C8B-B14F-4D97-AF65-F5344CB8AC3E}">
        <p14:creationId xmlns:p14="http://schemas.microsoft.com/office/powerpoint/2010/main" val="2728831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5252" y="-20243"/>
            <a:ext cx="4284348" cy="687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568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35356" y="-16110"/>
            <a:ext cx="10770844" cy="687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156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Reform</a:t>
            </a:r>
          </a:p>
        </p:txBody>
      </p:sp>
      <p:sp>
        <p:nvSpPr>
          <p:cNvPr id="3" name="Content Placeholder 2"/>
          <p:cNvSpPr>
            <a:spLocks noGrp="1"/>
          </p:cNvSpPr>
          <p:nvPr>
            <p:ph idx="1"/>
          </p:nvPr>
        </p:nvSpPr>
        <p:spPr>
          <a:xfrm>
            <a:off x="1362247" y="1600201"/>
            <a:ext cx="10131425" cy="4191001"/>
          </a:xfrm>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What did the Gilded Age reformers have in common with Antebellum reformers? </a:t>
            </a:r>
          </a:p>
          <a:p>
            <a:r>
              <a:rPr lang="en-US" dirty="0">
                <a:latin typeface="Times New Roman" panose="02020603050405020304" pitchFamily="18" charset="0"/>
                <a:cs typeface="Times New Roman" panose="02020603050405020304" pitchFamily="18" charset="0"/>
              </a:rPr>
              <a:t>Awakening of Reform</a:t>
            </a:r>
          </a:p>
          <a:p>
            <a:pPr lvl="1"/>
            <a:r>
              <a:rPr lang="en-US" dirty="0">
                <a:latin typeface="Times New Roman" panose="02020603050405020304" pitchFamily="18" charset="0"/>
                <a:cs typeface="Times New Roman" panose="02020603050405020304" pitchFamily="18" charset="0"/>
              </a:rPr>
              <a:t>Books of Social Criticism</a:t>
            </a:r>
          </a:p>
          <a:p>
            <a:pPr lvl="2"/>
            <a:r>
              <a:rPr lang="en-US" dirty="0">
                <a:latin typeface="Times New Roman" panose="02020603050405020304" pitchFamily="18" charset="0"/>
                <a:cs typeface="Times New Roman" panose="02020603050405020304" pitchFamily="18" charset="0"/>
              </a:rPr>
              <a:t>Inequalities of Wealth</a:t>
            </a:r>
          </a:p>
          <a:p>
            <a:pPr lvl="1"/>
            <a:r>
              <a:rPr lang="en-US" dirty="0">
                <a:latin typeface="Times New Roman" panose="02020603050405020304" pitchFamily="18" charset="0"/>
                <a:cs typeface="Times New Roman" panose="02020603050405020304" pitchFamily="18" charset="0"/>
              </a:rPr>
              <a:t>Settlement House</a:t>
            </a:r>
          </a:p>
          <a:p>
            <a:pPr lvl="1"/>
            <a:r>
              <a:rPr lang="en-US" dirty="0">
                <a:latin typeface="Times New Roman" panose="02020603050405020304" pitchFamily="18" charset="0"/>
                <a:cs typeface="Times New Roman" panose="02020603050405020304" pitchFamily="18" charset="0"/>
              </a:rPr>
              <a:t>Social Gospel</a:t>
            </a:r>
          </a:p>
          <a:p>
            <a:pPr lvl="1"/>
            <a:r>
              <a:rPr lang="en-US" dirty="0">
                <a:latin typeface="Times New Roman" panose="02020603050405020304" pitchFamily="18" charset="0"/>
                <a:cs typeface="Times New Roman" panose="02020603050405020304" pitchFamily="18" charset="0"/>
              </a:rPr>
              <a:t>Religion and Society</a:t>
            </a:r>
          </a:p>
          <a:p>
            <a:r>
              <a:rPr lang="en-US" dirty="0">
                <a:latin typeface="Times New Roman" panose="02020603050405020304" pitchFamily="18" charset="0"/>
                <a:cs typeface="Times New Roman" panose="02020603050405020304" pitchFamily="18" charset="0"/>
              </a:rPr>
              <a:t>Explain how and to what extent industrialization created the problems facing cities during the Gilded Age.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0940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0131425" cy="990599"/>
          </a:xfrm>
        </p:spPr>
        <p:txBody>
          <a:bodyPr>
            <a:normAutofit/>
          </a:bodyPr>
          <a:lstStyle/>
          <a:p>
            <a:r>
              <a:rPr lang="en-US" sz="5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Women and Families</a:t>
            </a:r>
          </a:p>
        </p:txBody>
      </p:sp>
      <p:sp>
        <p:nvSpPr>
          <p:cNvPr id="3" name="Content Placeholder 2"/>
          <p:cNvSpPr>
            <a:spLocks noGrp="1"/>
          </p:cNvSpPr>
          <p:nvPr>
            <p:ph idx="1"/>
          </p:nvPr>
        </p:nvSpPr>
        <p:spPr>
          <a:xfrm>
            <a:off x="838200" y="1469720"/>
            <a:ext cx="10820400" cy="5007280"/>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How and why did women assume a larger place in American society at this time? (pre–Civil War) How were changes in their condition related to changes in both the family and the larger social order?</a:t>
            </a:r>
          </a:p>
          <a:p>
            <a:r>
              <a:rPr lang="en-US" dirty="0">
                <a:latin typeface="Times New Roman" panose="02020603050405020304" pitchFamily="18" charset="0"/>
                <a:cs typeface="Times New Roman" panose="02020603050405020304" pitchFamily="18" charset="0"/>
              </a:rPr>
              <a:t>Families in Urban Society</a:t>
            </a:r>
          </a:p>
          <a:p>
            <a:pPr lvl="1"/>
            <a:r>
              <a:rPr lang="en-US" dirty="0">
                <a:latin typeface="Times New Roman" panose="02020603050405020304" pitchFamily="18" charset="0"/>
                <a:cs typeface="Times New Roman" panose="02020603050405020304" pitchFamily="18" charset="0"/>
              </a:rPr>
              <a:t>Divorce rates go up, birth rates go down </a:t>
            </a:r>
          </a:p>
          <a:p>
            <a:r>
              <a:rPr lang="en-US" dirty="0">
                <a:latin typeface="Times New Roman" panose="02020603050405020304" pitchFamily="18" charset="0"/>
                <a:cs typeface="Times New Roman" panose="02020603050405020304" pitchFamily="18" charset="0"/>
              </a:rPr>
              <a:t>Temperance</a:t>
            </a:r>
          </a:p>
          <a:p>
            <a:pPr lvl="1"/>
            <a:r>
              <a:rPr lang="en-US" dirty="0">
                <a:latin typeface="Times New Roman" panose="02020603050405020304" pitchFamily="18" charset="0"/>
                <a:cs typeface="Times New Roman" panose="02020603050405020304" pitchFamily="18" charset="0"/>
              </a:rPr>
              <a:t>18</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amendment – prohibited the sale and consumption of alcohol</a:t>
            </a:r>
          </a:p>
          <a:p>
            <a:pPr lvl="1"/>
            <a:r>
              <a:rPr lang="en-US" dirty="0">
                <a:latin typeface="Times New Roman" panose="02020603050405020304" pitchFamily="18" charset="0"/>
                <a:cs typeface="Times New Roman" panose="02020603050405020304" pitchFamily="18" charset="0"/>
              </a:rPr>
              <a:t>21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amendment – brought it back </a:t>
            </a:r>
          </a:p>
          <a:p>
            <a:r>
              <a:rPr lang="en-US" dirty="0">
                <a:latin typeface="Times New Roman" panose="02020603050405020304" pitchFamily="18" charset="0"/>
                <a:cs typeface="Times New Roman" panose="02020603050405020304" pitchFamily="18" charset="0"/>
              </a:rPr>
              <a:t>Urban Reforms</a:t>
            </a:r>
          </a:p>
        </p:txBody>
      </p:sp>
    </p:spTree>
    <p:extLst>
      <p:ext uri="{BB962C8B-B14F-4D97-AF65-F5344CB8AC3E}">
        <p14:creationId xmlns:p14="http://schemas.microsoft.com/office/powerpoint/2010/main" val="673592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2701" y="762000"/>
            <a:ext cx="4419600" cy="5029201"/>
          </a:xfrm>
        </p:spPr>
        <p:txBody>
          <a:bodyPr>
            <a:normAutofit/>
          </a:bodyPr>
          <a:lstStyle/>
          <a:p>
            <a:r>
              <a:rPr lang="en-US" sz="2400" dirty="0">
                <a:latin typeface="Times New Roman" panose="02020603050405020304" pitchFamily="18" charset="0"/>
                <a:cs typeface="Times New Roman" panose="02020603050405020304" pitchFamily="18" charset="0"/>
              </a:rPr>
              <a:t>“Get Thee Behind Me, (</a:t>
            </a:r>
            <a:r>
              <a:rPr lang="en-US" sz="2400" dirty="0" err="1">
                <a:latin typeface="Times New Roman" panose="02020603050405020304" pitchFamily="18" charset="0"/>
                <a:cs typeface="Times New Roman" panose="02020603050405020304" pitchFamily="18" charset="0"/>
              </a:rPr>
              <a:t>Mrs</a:t>
            </a:r>
            <a:r>
              <a:rPr lang="en-US" sz="2400" dirty="0">
                <a:latin typeface="Times New Roman" panose="02020603050405020304" pitchFamily="18" charset="0"/>
                <a:cs typeface="Times New Roman" panose="02020603050405020304" pitchFamily="18" charset="0"/>
              </a:rPr>
              <a:t>) Satan!”</a:t>
            </a:r>
          </a:p>
          <a:p>
            <a:r>
              <a:rPr lang="en-US" sz="2400" dirty="0">
                <a:latin typeface="Times New Roman" panose="02020603050405020304" pitchFamily="18" charset="0"/>
                <a:cs typeface="Times New Roman" panose="02020603050405020304" pitchFamily="18" charset="0"/>
              </a:rPr>
              <a:t>A colorful and charismatic figure, Victoria </a:t>
            </a:r>
            <a:r>
              <a:rPr lang="en-US" sz="2400" dirty="0" err="1">
                <a:latin typeface="Times New Roman" panose="02020603050405020304" pitchFamily="18" charset="0"/>
                <a:cs typeface="Times New Roman" panose="02020603050405020304" pitchFamily="18" charset="0"/>
              </a:rPr>
              <a:t>Claflin</a:t>
            </a:r>
            <a:r>
              <a:rPr lang="en-US" sz="2400" dirty="0">
                <a:latin typeface="Times New Roman" panose="02020603050405020304" pitchFamily="18" charset="0"/>
                <a:cs typeface="Times New Roman" panose="02020603050405020304" pitchFamily="18" charset="0"/>
              </a:rPr>
              <a:t> Woodhull was the first woman to run for the presidency, in 1872. That same year, noted cartoonist Thomas Nast viciously attacked her for advocating free love.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5499" y="0"/>
            <a:ext cx="5036501" cy="6894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173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1630"/>
            <a:ext cx="7454983" cy="6869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153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
            <a:ext cx="8553450" cy="6842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447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0131425" cy="990599"/>
          </a:xfrm>
        </p:spPr>
        <p:txBody>
          <a:bodyPr>
            <a:normAutofit/>
          </a:bodyPr>
          <a:lstStyle/>
          <a:p>
            <a:r>
              <a:rPr lang="en-US" sz="5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Intellectual Movements</a:t>
            </a:r>
          </a:p>
        </p:txBody>
      </p:sp>
      <p:sp>
        <p:nvSpPr>
          <p:cNvPr id="3" name="Content Placeholder 2"/>
          <p:cNvSpPr>
            <a:spLocks noGrp="1"/>
          </p:cNvSpPr>
          <p:nvPr>
            <p:ph idx="1"/>
          </p:nvPr>
        </p:nvSpPr>
        <p:spPr>
          <a:xfrm>
            <a:off x="762000" y="1524000"/>
            <a:ext cx="10131425" cy="4191001"/>
          </a:xfrm>
        </p:spPr>
        <p:txBody>
          <a:bodyPr/>
          <a:lstStyle/>
          <a:p>
            <a:pPr marL="0" indent="0">
              <a:buNone/>
            </a:pPr>
            <a:r>
              <a:rPr lang="en-US" sz="3200" b="1" dirty="0">
                <a:latin typeface="Times New Roman" panose="02020603050405020304" pitchFamily="18" charset="0"/>
                <a:cs typeface="Times New Roman" panose="02020603050405020304" pitchFamily="18" charset="0"/>
              </a:rPr>
              <a:t>Explain how the scientific method impacted American culture during the Gilded Age. </a:t>
            </a:r>
          </a:p>
          <a:p>
            <a:r>
              <a:rPr lang="en-US" sz="3200" b="1" dirty="0">
                <a:latin typeface="Times New Roman" panose="02020603050405020304" pitchFamily="18" charset="0"/>
                <a:cs typeface="Times New Roman" panose="02020603050405020304" pitchFamily="18" charset="0"/>
              </a:rPr>
              <a:t>Changes in Education</a:t>
            </a:r>
          </a:p>
          <a:p>
            <a:pPr lvl="1"/>
            <a:r>
              <a:rPr lang="en-US" sz="2800" b="1" dirty="0">
                <a:latin typeface="Times New Roman" panose="02020603050405020304" pitchFamily="18" charset="0"/>
                <a:cs typeface="Times New Roman" panose="02020603050405020304" pitchFamily="18" charset="0"/>
              </a:rPr>
              <a:t>Public Schools</a:t>
            </a:r>
          </a:p>
          <a:p>
            <a:pPr lvl="1"/>
            <a:r>
              <a:rPr lang="en-US" sz="2800" b="1" dirty="0">
                <a:latin typeface="Times New Roman" panose="02020603050405020304" pitchFamily="18" charset="0"/>
                <a:cs typeface="Times New Roman" panose="02020603050405020304" pitchFamily="18" charset="0"/>
              </a:rPr>
              <a:t>Higher Education</a:t>
            </a:r>
          </a:p>
          <a:p>
            <a:pPr lvl="1"/>
            <a:r>
              <a:rPr lang="en-US" sz="2800" b="1" dirty="0">
                <a:latin typeface="Times New Roman" panose="02020603050405020304" pitchFamily="18" charset="0"/>
                <a:cs typeface="Times New Roman" panose="02020603050405020304" pitchFamily="18" charset="0"/>
              </a:rPr>
              <a:t>Social Sciences</a:t>
            </a:r>
          </a:p>
          <a:p>
            <a:pPr lvl="1"/>
            <a:r>
              <a:rPr lang="en-US" sz="2800" b="1" dirty="0">
                <a:latin typeface="Times New Roman" panose="02020603050405020304" pitchFamily="18" charset="0"/>
                <a:cs typeface="Times New Roman" panose="02020603050405020304" pitchFamily="18" charset="0"/>
              </a:rPr>
              <a:t>The Professions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0241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90500"/>
            <a:ext cx="10131425" cy="990599"/>
          </a:xfrm>
        </p:spPr>
        <p:txBody>
          <a:bodyPr>
            <a:normAutofit/>
          </a:bodyPr>
          <a:lstStyle/>
          <a:p>
            <a:r>
              <a:rPr lang="en-US" sz="5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Cultural Movements</a:t>
            </a:r>
          </a:p>
        </p:txBody>
      </p:sp>
      <p:sp>
        <p:nvSpPr>
          <p:cNvPr id="3" name="Content Placeholder 2"/>
          <p:cNvSpPr>
            <a:spLocks noGrp="1"/>
          </p:cNvSpPr>
          <p:nvPr>
            <p:ph idx="1"/>
          </p:nvPr>
        </p:nvSpPr>
        <p:spPr>
          <a:xfrm>
            <a:off x="762000" y="1371600"/>
            <a:ext cx="10439398" cy="4724400"/>
          </a:xfrm>
        </p:spPr>
        <p:txBody>
          <a:bodyPr>
            <a:normAutofit fontScale="85000" lnSpcReduction="20000"/>
          </a:bodyPr>
          <a:lstStyle/>
          <a:p>
            <a:pPr marL="0" indent="0">
              <a:buNone/>
            </a:pPr>
            <a:r>
              <a:rPr lang="en-US" b="1" dirty="0">
                <a:latin typeface="Times New Roman" panose="02020603050405020304" pitchFamily="18" charset="0"/>
                <a:cs typeface="Times New Roman" panose="02020603050405020304" pitchFamily="18" charset="0"/>
              </a:rPr>
              <a:t>How did cultural change create social conflict?</a:t>
            </a:r>
          </a:p>
          <a:p>
            <a:pPr marL="0" indent="0">
              <a:buNone/>
            </a:pPr>
            <a:r>
              <a:rPr lang="en-US" b="1" dirty="0">
                <a:latin typeface="Times New Roman" panose="02020603050405020304" pitchFamily="18" charset="0"/>
                <a:cs typeface="Times New Roman" panose="02020603050405020304" pitchFamily="18" charset="0"/>
              </a:rPr>
              <a:t>How did cultural change illustrate class and gender structure?</a:t>
            </a:r>
          </a:p>
          <a:p>
            <a:r>
              <a:rPr lang="en-US" b="1" dirty="0">
                <a:latin typeface="Times New Roman" panose="02020603050405020304" pitchFamily="18" charset="0"/>
                <a:cs typeface="Times New Roman" panose="02020603050405020304" pitchFamily="18" charset="0"/>
              </a:rPr>
              <a:t>Literature and Arts</a:t>
            </a:r>
          </a:p>
          <a:p>
            <a:pPr lvl="1"/>
            <a:r>
              <a:rPr lang="en-US" b="1" dirty="0">
                <a:latin typeface="Times New Roman" panose="02020603050405020304" pitchFamily="18" charset="0"/>
                <a:cs typeface="Times New Roman" panose="02020603050405020304" pitchFamily="18" charset="0"/>
              </a:rPr>
              <a:t>Realism and Naturalism</a:t>
            </a:r>
          </a:p>
          <a:p>
            <a:pPr lvl="1"/>
            <a:r>
              <a:rPr lang="en-US" b="1" dirty="0">
                <a:latin typeface="Times New Roman" panose="02020603050405020304" pitchFamily="18" charset="0"/>
                <a:cs typeface="Times New Roman" panose="02020603050405020304" pitchFamily="18" charset="0"/>
              </a:rPr>
              <a:t>Painting</a:t>
            </a:r>
          </a:p>
          <a:p>
            <a:pPr lvl="1"/>
            <a:r>
              <a:rPr lang="en-US" b="1" dirty="0">
                <a:latin typeface="Times New Roman" panose="02020603050405020304" pitchFamily="18" charset="0"/>
                <a:cs typeface="Times New Roman" panose="02020603050405020304" pitchFamily="18" charset="0"/>
              </a:rPr>
              <a:t>Architecture</a:t>
            </a:r>
          </a:p>
          <a:p>
            <a:pPr lvl="1"/>
            <a:r>
              <a:rPr lang="en-US" b="1" dirty="0">
                <a:latin typeface="Times New Roman" panose="02020603050405020304" pitchFamily="18" charset="0"/>
                <a:cs typeface="Times New Roman" panose="02020603050405020304" pitchFamily="18" charset="0"/>
              </a:rPr>
              <a:t>Music</a:t>
            </a:r>
          </a:p>
          <a:p>
            <a:r>
              <a:rPr lang="en-US" b="1" dirty="0">
                <a:latin typeface="Times New Roman" panose="02020603050405020304" pitchFamily="18" charset="0"/>
                <a:cs typeface="Times New Roman" panose="02020603050405020304" pitchFamily="18" charset="0"/>
              </a:rPr>
              <a:t>Popular Culture</a:t>
            </a:r>
          </a:p>
          <a:p>
            <a:pPr lvl="1"/>
            <a:r>
              <a:rPr lang="en-US" b="1" dirty="0">
                <a:latin typeface="Times New Roman" panose="02020603050405020304" pitchFamily="18" charset="0"/>
                <a:cs typeface="Times New Roman" panose="02020603050405020304" pitchFamily="18" charset="0"/>
              </a:rPr>
              <a:t>Popular Press</a:t>
            </a:r>
          </a:p>
          <a:p>
            <a:pPr lvl="1"/>
            <a:r>
              <a:rPr lang="en-US" b="1" dirty="0">
                <a:latin typeface="Times New Roman" panose="02020603050405020304" pitchFamily="18" charset="0"/>
                <a:cs typeface="Times New Roman" panose="02020603050405020304" pitchFamily="18" charset="0"/>
              </a:rPr>
              <a:t>Amusement</a:t>
            </a:r>
          </a:p>
          <a:p>
            <a:pPr lvl="2"/>
            <a:r>
              <a:rPr lang="en-US" b="1" dirty="0">
                <a:latin typeface="Times New Roman" panose="02020603050405020304" pitchFamily="18" charset="0"/>
                <a:cs typeface="Times New Roman" panose="02020603050405020304" pitchFamily="18" charset="0"/>
              </a:rPr>
              <a:t>Theatres, Barnum and Bailey (circus) </a:t>
            </a:r>
          </a:p>
          <a:p>
            <a:pPr lvl="1"/>
            <a:r>
              <a:rPr lang="en-US" b="1" dirty="0">
                <a:latin typeface="Times New Roman" panose="02020603050405020304" pitchFamily="18" charset="0"/>
                <a:cs typeface="Times New Roman" panose="02020603050405020304" pitchFamily="18" charset="0"/>
              </a:rPr>
              <a:t>Spectator Sports</a:t>
            </a:r>
          </a:p>
          <a:p>
            <a:pPr lvl="1"/>
            <a:r>
              <a:rPr lang="en-US" b="1" dirty="0">
                <a:latin typeface="Times New Roman" panose="02020603050405020304" pitchFamily="18" charset="0"/>
                <a:cs typeface="Times New Roman" panose="02020603050405020304" pitchFamily="18" charset="0"/>
              </a:rPr>
              <a:t>Amateur Sports</a:t>
            </a:r>
          </a:p>
          <a:p>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8395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0228"/>
            <a:ext cx="5166405" cy="6878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431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964267"/>
            <a:ext cx="8188327" cy="2421464"/>
          </a:xfrm>
        </p:spPr>
        <p:txBody>
          <a:bodyPr>
            <a:normAutofit/>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18 – The Growth of Cities and American Culture</a:t>
            </a:r>
          </a:p>
        </p:txBody>
      </p:sp>
      <p:sp>
        <p:nvSpPr>
          <p:cNvPr id="3" name="Subtitle 2"/>
          <p:cNvSpPr>
            <a:spLocks noGrp="1"/>
          </p:cNvSpPr>
          <p:nvPr>
            <p:ph type="subTitle" idx="1"/>
          </p:nvPr>
        </p:nvSpPr>
        <p:spPr/>
        <p:txBody>
          <a:bodyPr>
            <a:normAutofit/>
          </a:bodyPr>
          <a:lstStyle/>
          <a:p>
            <a:r>
              <a:rPr lang="en-US" sz="3600">
                <a:latin typeface="Times New Roman" panose="02020603050405020304" pitchFamily="18" charset="0"/>
                <a:cs typeface="Times New Roman" panose="02020603050405020304" pitchFamily="18" charset="0"/>
              </a:rPr>
              <a:t>1865-1900</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6896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5390"/>
            <a:ext cx="5299154" cy="690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2475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68200" cy="6815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2402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342"/>
            <a:ext cx="11473351" cy="6839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0945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8435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10131425" cy="990599"/>
          </a:xfrm>
        </p:spPr>
        <p:txBody>
          <a:bodyPr>
            <a:normAutofit fontScale="90000"/>
          </a:bodyPr>
          <a:lstStyle/>
          <a:p>
            <a:r>
              <a:rPr lang="en-US" sz="5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Melting Pot vs Salad Bowl</a:t>
            </a:r>
          </a:p>
        </p:txBody>
      </p:sp>
      <p:sp>
        <p:nvSpPr>
          <p:cNvPr id="3" name="Content Placeholder 2"/>
          <p:cNvSpPr>
            <a:spLocks noGrp="1"/>
          </p:cNvSpPr>
          <p:nvPr>
            <p:ph idx="1"/>
          </p:nvPr>
        </p:nvSpPr>
        <p:spPr>
          <a:xfrm>
            <a:off x="838200" y="1447800"/>
            <a:ext cx="10131425" cy="4191001"/>
          </a:xfrm>
        </p:spPr>
        <p:txBody>
          <a:bodyPr/>
          <a:lstStyle/>
          <a:p>
            <a:r>
              <a:rPr lang="en-US" b="1" dirty="0">
                <a:latin typeface="Times New Roman" panose="02020603050405020304" pitchFamily="18" charset="0"/>
                <a:cs typeface="Times New Roman" panose="02020603050405020304" pitchFamily="18" charset="0"/>
              </a:rPr>
              <a:t>To what extent did immigrants give up their heritage to become Americanized, or fully assimilated into the existing culture? </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To what extent did immigrants retain their heritage to become unique, new thread in the American fabric? </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2373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 Credit – Launch Lesson		</a:t>
            </a:r>
          </a:p>
        </p:txBody>
      </p:sp>
      <p:sp>
        <p:nvSpPr>
          <p:cNvPr id="3" name="Content Placeholder 2"/>
          <p:cNvSpPr>
            <a:spLocks noGrp="1"/>
          </p:cNvSpPr>
          <p:nvPr>
            <p:ph idx="1"/>
          </p:nvPr>
        </p:nvSpPr>
        <p:spPr/>
        <p:txBody>
          <a:bodyPr/>
          <a:lstStyle/>
          <a:p>
            <a:r>
              <a:rPr lang="en-US" dirty="0"/>
              <a:t>On a sheet of paper title it Launch Lesson </a:t>
            </a:r>
          </a:p>
          <a:p>
            <a:pPr lvl="1"/>
            <a:r>
              <a:rPr lang="en-US" dirty="0"/>
              <a:t>Each day in class, at the end of class you will be given a launch.  </a:t>
            </a:r>
          </a:p>
          <a:p>
            <a:pPr lvl="1"/>
            <a:r>
              <a:rPr lang="en-US" dirty="0"/>
              <a:t>Write down the date of the launch, and the launch information that was provided.  </a:t>
            </a:r>
          </a:p>
          <a:p>
            <a:pPr lvl="1"/>
            <a:r>
              <a:rPr lang="en-US" dirty="0"/>
              <a:t>You will be able to use this sheet as extra credit on your tests!!!</a:t>
            </a:r>
          </a:p>
        </p:txBody>
      </p:sp>
    </p:spTree>
    <p:extLst>
      <p:ext uri="{BB962C8B-B14F-4D97-AF65-F5344CB8AC3E}">
        <p14:creationId xmlns:p14="http://schemas.microsoft.com/office/powerpoint/2010/main" val="3774622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Launches	</a:t>
            </a:r>
          </a:p>
        </p:txBody>
      </p:sp>
      <p:sp>
        <p:nvSpPr>
          <p:cNvPr id="3" name="Content Placeholder 2"/>
          <p:cNvSpPr>
            <a:spLocks noGrp="1"/>
          </p:cNvSpPr>
          <p:nvPr>
            <p:ph idx="1"/>
          </p:nvPr>
        </p:nvSpPr>
        <p:spPr>
          <a:xfrm>
            <a:off x="457200" y="1752600"/>
            <a:ext cx="4876800" cy="4625609"/>
          </a:xfrm>
        </p:spPr>
        <p:txBody>
          <a:bodyPr/>
          <a:lstStyle/>
          <a:p>
            <a:r>
              <a:rPr lang="en-US" dirty="0">
                <a:hlinkClick r:id="rId2"/>
              </a:rPr>
              <a:t>https://www.youtube.com/watch?v=yibNEcn-4yQ</a:t>
            </a:r>
            <a:endParaRPr lang="en-US" dirty="0"/>
          </a:p>
          <a:p>
            <a:pPr lvl="1"/>
            <a:r>
              <a:rPr lang="en-US" dirty="0" err="1"/>
              <a:t>Janunary</a:t>
            </a:r>
            <a:r>
              <a:rPr lang="en-US" dirty="0"/>
              <a:t> 28, 1986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369" y="0"/>
            <a:ext cx="6379535" cy="6858000"/>
          </a:xfrm>
          <a:prstGeom prst="rect">
            <a:avLst/>
          </a:prstGeom>
        </p:spPr>
      </p:pic>
    </p:spTree>
    <p:extLst>
      <p:ext uri="{BB962C8B-B14F-4D97-AF65-F5344CB8AC3E}">
        <p14:creationId xmlns:p14="http://schemas.microsoft.com/office/powerpoint/2010/main" val="365788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200" b="1" dirty="0">
                <a:effectLst>
                  <a:outerShdw blurRad="38100" dist="38100" dir="2700000" algn="tl">
                    <a:srgbClr val="000000">
                      <a:alpha val="43137"/>
                    </a:srgbClr>
                  </a:outerShdw>
                </a:effectLst>
              </a:rPr>
              <a:t>Boss tweed </a:t>
            </a:r>
          </a:p>
        </p:txBody>
      </p:sp>
      <p:sp>
        <p:nvSpPr>
          <p:cNvPr id="3" name="Content Placeholder 2"/>
          <p:cNvSpPr>
            <a:spLocks noGrp="1"/>
          </p:cNvSpPr>
          <p:nvPr>
            <p:ph idx="1"/>
          </p:nvPr>
        </p:nvSpPr>
        <p:spPr/>
        <p:txBody>
          <a:bodyPr/>
          <a:lstStyle/>
          <a:p>
            <a:r>
              <a:rPr lang="en-US" dirty="0"/>
              <a:t>As you watch the following video, you must notate 5 facts from the video on a separate sheet of paper.  </a:t>
            </a:r>
          </a:p>
          <a:p>
            <a:pPr lvl="1"/>
            <a:r>
              <a:rPr lang="en-US" dirty="0"/>
              <a:t>They must include reference to the following </a:t>
            </a:r>
          </a:p>
          <a:p>
            <a:pPr lvl="2"/>
            <a:r>
              <a:rPr lang="en-US" dirty="0"/>
              <a:t>Boss Tweed</a:t>
            </a:r>
          </a:p>
          <a:p>
            <a:pPr lvl="2"/>
            <a:r>
              <a:rPr lang="en-US" dirty="0"/>
              <a:t>Political machines </a:t>
            </a:r>
          </a:p>
          <a:p>
            <a:pPr lvl="2"/>
            <a:r>
              <a:rPr lang="en-US" dirty="0"/>
              <a:t>Tammany Hall </a:t>
            </a:r>
          </a:p>
          <a:p>
            <a:pPr lvl="2"/>
            <a:r>
              <a:rPr lang="en-US" dirty="0"/>
              <a:t>Immigration </a:t>
            </a:r>
          </a:p>
          <a:p>
            <a:pPr lvl="2"/>
            <a:r>
              <a:rPr lang="en-US" dirty="0"/>
              <a:t>Political corruption </a:t>
            </a:r>
          </a:p>
        </p:txBody>
      </p:sp>
    </p:spTree>
    <p:extLst>
      <p:ext uri="{BB962C8B-B14F-4D97-AF65-F5344CB8AC3E}">
        <p14:creationId xmlns:p14="http://schemas.microsoft.com/office/powerpoint/2010/main" val="3721946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analysis 		</a:t>
            </a:r>
          </a:p>
        </p:txBody>
      </p:sp>
      <p:sp>
        <p:nvSpPr>
          <p:cNvPr id="3" name="Content Placeholder 2"/>
          <p:cNvSpPr>
            <a:spLocks noGrp="1"/>
          </p:cNvSpPr>
          <p:nvPr>
            <p:ph idx="1"/>
          </p:nvPr>
        </p:nvSpPr>
        <p:spPr/>
        <p:txBody>
          <a:bodyPr/>
          <a:lstStyle/>
          <a:p>
            <a:r>
              <a:rPr lang="en-US" dirty="0">
                <a:hlinkClick r:id="rId3"/>
              </a:rPr>
              <a:t>https://www.youtube.com/watch?v=YildL_ilQFY&amp;t=328s</a:t>
            </a:r>
            <a:r>
              <a:rPr lang="en-US" dirty="0"/>
              <a:t> </a:t>
            </a:r>
          </a:p>
        </p:txBody>
      </p:sp>
    </p:spTree>
    <p:extLst>
      <p:ext uri="{BB962C8B-B14F-4D97-AF65-F5344CB8AC3E}">
        <p14:creationId xmlns:p14="http://schemas.microsoft.com/office/powerpoint/2010/main" val="2768909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analysis prompt		</a:t>
            </a:r>
          </a:p>
        </p:txBody>
      </p:sp>
      <p:sp>
        <p:nvSpPr>
          <p:cNvPr id="3" name="Content Placeholder 2"/>
          <p:cNvSpPr>
            <a:spLocks noGrp="1"/>
          </p:cNvSpPr>
          <p:nvPr>
            <p:ph idx="1"/>
          </p:nvPr>
        </p:nvSpPr>
        <p:spPr/>
        <p:txBody>
          <a:bodyPr/>
          <a:lstStyle/>
          <a:p>
            <a:r>
              <a:rPr lang="en-US" dirty="0"/>
              <a:t>Evaluate the extent to which the social and economic issues face by immigrants were the cause of the growth of political machines.  </a:t>
            </a:r>
          </a:p>
        </p:txBody>
      </p:sp>
    </p:spTree>
    <p:extLst>
      <p:ext uri="{BB962C8B-B14F-4D97-AF65-F5344CB8AC3E}">
        <p14:creationId xmlns:p14="http://schemas.microsoft.com/office/powerpoint/2010/main" val="1816385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10744200" cy="4191001"/>
          </a:xfrm>
        </p:spPr>
        <p:txBody>
          <a:bodyPr>
            <a:normAutofit/>
          </a:bodyPr>
          <a:lstStyle/>
          <a:p>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BIG BUSINESS </a:t>
            </a:r>
            <a:r>
              <a:rPr lang="en-US" sz="6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POLITICAL MACHINES</a:t>
            </a:r>
          </a:p>
          <a:p>
            <a:pPr lvl="1"/>
            <a:r>
              <a:rPr lang="en-US" sz="3600" dirty="0">
                <a:latin typeface="Times New Roman" panose="02020603050405020304" pitchFamily="18" charset="0"/>
                <a:cs typeface="Times New Roman" panose="02020603050405020304" pitchFamily="18" charset="0"/>
              </a:rPr>
              <a:t>Political machines appealed to the immigrants of the Democratic Party.  </a:t>
            </a:r>
          </a:p>
          <a:p>
            <a:pPr lvl="2"/>
            <a:r>
              <a:rPr lang="en-US" sz="3200" dirty="0">
                <a:latin typeface="Times New Roman" panose="02020603050405020304" pitchFamily="18" charset="0"/>
                <a:cs typeface="Times New Roman" panose="02020603050405020304" pitchFamily="18" charset="0"/>
              </a:rPr>
              <a:t>They gained their power from the immigrant population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56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2914"/>
            <a:ext cx="6503512" cy="687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921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926" y="0"/>
            <a:ext cx="7984674" cy="683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032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90385" y="-38066"/>
            <a:ext cx="6406015" cy="689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3808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2436</TotalTime>
  <Words>1078</Words>
  <Application>Microsoft Office PowerPoint</Application>
  <PresentationFormat>Widescreen</PresentationFormat>
  <Paragraphs>104</Paragraphs>
  <Slides>26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Celestial</vt:lpstr>
      <vt:lpstr>Directions </vt:lpstr>
      <vt:lpstr>Chapter 18 – The Growth of Cities and American Culture</vt:lpstr>
      <vt:lpstr>Boss tweed </vt:lpstr>
      <vt:lpstr>Video analysis   </vt:lpstr>
      <vt:lpstr>Document analysis prompt  </vt:lpstr>
      <vt:lpstr>PowerPoint Presentation</vt:lpstr>
      <vt:lpstr>PowerPoint Presentation</vt:lpstr>
      <vt:lpstr>PowerPoint Presentation</vt:lpstr>
      <vt:lpstr>PowerPoint Presentation</vt:lpstr>
      <vt:lpstr>PowerPoint Presentation</vt:lpstr>
      <vt:lpstr>PowerPoint Presentation</vt:lpstr>
      <vt:lpstr>Reform</vt:lpstr>
      <vt:lpstr>Women and Families</vt:lpstr>
      <vt:lpstr>PowerPoint Presentation</vt:lpstr>
      <vt:lpstr>PowerPoint Presentation</vt:lpstr>
      <vt:lpstr>PowerPoint Presentation</vt:lpstr>
      <vt:lpstr>Intellectual Movements</vt:lpstr>
      <vt:lpstr>Cultural Movements</vt:lpstr>
      <vt:lpstr>PowerPoint Presentation</vt:lpstr>
      <vt:lpstr>PowerPoint Presentation</vt:lpstr>
      <vt:lpstr>PowerPoint Presentation</vt:lpstr>
      <vt:lpstr>PowerPoint Presentation</vt:lpstr>
      <vt:lpstr>PowerPoint Presentation</vt:lpstr>
      <vt:lpstr>Melting Pot vs Salad Bowl</vt:lpstr>
      <vt:lpstr>Extra Credit – Launch Lesson  </vt:lpstr>
      <vt:lpstr>Launches </vt:lpstr>
    </vt:vector>
  </TitlesOfParts>
  <Company>AISD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The Growth of Cities and American Culture</dc:title>
  <dc:creator>AISD Employee</dc:creator>
  <cp:lastModifiedBy>JENNIFER FINLEYSTUBBS</cp:lastModifiedBy>
  <cp:revision>48</cp:revision>
  <dcterms:created xsi:type="dcterms:W3CDTF">2016-01-22T14:17:32Z</dcterms:created>
  <dcterms:modified xsi:type="dcterms:W3CDTF">2019-01-30T02:16:22Z</dcterms:modified>
</cp:coreProperties>
</file>